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68" r:id="rId4"/>
    <p:sldId id="269" r:id="rId5"/>
    <p:sldId id="270" r:id="rId6"/>
    <p:sldId id="267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405B-EB8D-46F4-9D15-3C5BE2F36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8A2C8-F0D8-43DB-A0B8-86E51A914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41001-AAD1-4A28-9A9E-097E8235A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A7713-6ADF-4BC8-9A18-70EC292A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58686-38B1-47F1-A6EC-BC8CFB35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75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7D0E-D817-4A16-AA6C-4EB2F7BE1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3D86C4-6F64-4B55-88BD-E10EAB658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EE447-7677-4C68-A77C-37C092BAD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6A7C2-55FA-4D8C-B54D-8A7D54D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FE02B-12FC-45A4-B2CE-D493F67A1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05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963F1-AF8A-4ED6-A70C-5F130FA2F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E0043-3368-4285-8D20-622BD8D38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816C1-8A4F-4E20-8E3B-2A3B8B734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C2F40-3955-4B5A-A284-46B9F115C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D9EC4-EE34-4066-B3B0-C96E413AB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3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ED284-71BC-40F9-927F-5BBE8CB41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D4C8-3917-4095-B609-0D94B7AB9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3155C-A476-4C80-8B3C-97EDE2EDB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40552-4F96-4448-8A44-36C59F7A1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F3B1-BA8A-4D96-9EB8-F7CEC70F7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4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348F-6B96-46C9-BE65-E183661F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E820B-5591-4BE1-94FB-70294CA9F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EEDC9-8B36-484C-87EA-0673106F9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D7F8C-F327-4AEC-AF0E-79CDD21EB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0F781-19EB-45BF-83AA-349B0C06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8786-E071-4237-B164-86987129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1D660-33BC-494B-9160-172E2677EA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F2156-7968-4624-A472-B67F277B6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78F90-1E5A-4A58-B137-7A74F742F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B4363-B139-4F4A-9003-117FEB3FD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7B986-6C5A-4E74-997A-205EEB0A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15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37D09-4DE5-4A09-AB80-59CF7D695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1C4DD-970C-4F74-824E-AB0897E00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6DFA3-F142-4AC7-8538-F648997C3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14D1B4-A393-47B6-8FB8-2B6F61F8B8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4DB446-D552-4272-8E17-DF5C15980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72BD38-B90C-42EB-9419-C6493FB94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EF2126-2554-4C20-AC4A-57A2338F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29C96-170A-4832-8E6A-85735022A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1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744ED-C953-4DD3-900D-4F183BDC9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4366C9-03A2-4E45-B68E-E39DE5FF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BE6674-2DF0-47E3-973A-A92A995F2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341039-09A1-49E1-B67C-957ECA1E7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02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5AD58E-FCC5-404F-AA94-EDA57EDC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5B50D3-D71E-4005-A318-B0C172B8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84BE3-CE6F-45B2-9EB6-80BAC0FC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A7C12-4DF0-42AD-8BCF-1861860C5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3A148-F258-4CDD-9570-AA590C50F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F35A44-BA45-429B-A599-631873A5A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7F271-A914-48B1-9445-E3DFB6417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69191-87CA-41C6-998D-4BD753F5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FD706-31AB-46FB-83C1-F73D6EB26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45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33393-A3ED-40D0-B2FF-EB80A319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CA279E-4A5E-45C6-B274-7A3B5E753A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AB9BC-714D-47FF-B185-F2A61E99D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4B8CF-C361-40D1-9C90-7409E3AD1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932DF-BC84-45FD-BC7F-6E42153F5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98265-8492-4B80-BDFA-1D5A81BF3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9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D7EDC4-8631-4425-A2C4-FD9C2C6D3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204B8-6E03-4EBE-826C-5A5DF9575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DDBA8-1921-4B28-826E-32AE4444C3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D1A02-8F0B-4E4F-9C46-B3B089D48087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673DD-9241-42A2-B35C-3E3AA38C9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D28B7-6164-4F9F-9878-56BE87544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03857-5BEF-46C0-8FB1-18C470ECB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75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0D1D-5507-4AE1-82C1-657AAF8A4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Assisting Assembly Workers by Detecting Moving Objects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D3941-6C96-40B4-8D86-6895DCD5D7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Muhammad Al-Amin</a:t>
            </a:r>
          </a:p>
        </p:txBody>
      </p:sp>
    </p:spTree>
    <p:extLst>
      <p:ext uri="{BB962C8B-B14F-4D97-AF65-F5344CB8AC3E}">
        <p14:creationId xmlns:p14="http://schemas.microsoft.com/office/powerpoint/2010/main" val="2702409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8CB33-D07F-4835-BB5F-75CDA0D5F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00F38-A250-4F34-90AF-292286BD4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0832"/>
            <a:ext cx="10515600" cy="507613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259F2-75AE-4535-8400-6A2991181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622" y="1259734"/>
            <a:ext cx="3343538" cy="24860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4D5842-61CA-4C6A-AF9A-F0127B58F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35" y="1262957"/>
            <a:ext cx="3346331" cy="24860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21B6BA-064B-45A9-830F-3AC4EBBA0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157" y="1262957"/>
            <a:ext cx="3322083" cy="248600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AF112E-38B2-4D26-80A1-B4117E8B4C03}"/>
              </a:ext>
            </a:extLst>
          </p:cNvPr>
          <p:cNvCxnSpPr>
            <a:cxnSpLocks/>
          </p:cNvCxnSpPr>
          <p:nvPr/>
        </p:nvCxnSpPr>
        <p:spPr>
          <a:xfrm>
            <a:off x="3749783" y="2430431"/>
            <a:ext cx="4572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1440F6-93F4-43EC-AED3-29D9659ABA83}"/>
              </a:ext>
            </a:extLst>
          </p:cNvPr>
          <p:cNvCxnSpPr>
            <a:cxnSpLocks/>
          </p:cNvCxnSpPr>
          <p:nvPr/>
        </p:nvCxnSpPr>
        <p:spPr>
          <a:xfrm>
            <a:off x="7879379" y="2430431"/>
            <a:ext cx="4572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740763-F063-4E76-A8E7-6CED79AE42E5}"/>
              </a:ext>
            </a:extLst>
          </p:cNvPr>
          <p:cNvSpPr txBox="1"/>
          <p:nvPr/>
        </p:nvSpPr>
        <p:spPr>
          <a:xfrm>
            <a:off x="637794" y="4074147"/>
            <a:ext cx="2685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 detection: </a:t>
            </a:r>
            <a:r>
              <a:rPr lang="en-US" b="1" dirty="0"/>
              <a:t>YOLOv4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596F07-FB15-4BD9-8078-5EF81DDEFECE}"/>
              </a:ext>
            </a:extLst>
          </p:cNvPr>
          <p:cNvSpPr txBox="1"/>
          <p:nvPr/>
        </p:nvSpPr>
        <p:spPr>
          <a:xfrm>
            <a:off x="4588647" y="4074147"/>
            <a:ext cx="301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 tracking: </a:t>
            </a:r>
            <a:r>
              <a:rPr lang="en-US" b="1" dirty="0"/>
              <a:t>Deep SORT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D9B90C-71DC-4D49-86AB-14C93EC3C8A5}"/>
              </a:ext>
            </a:extLst>
          </p:cNvPr>
          <p:cNvSpPr txBox="1"/>
          <p:nvPr/>
        </p:nvSpPr>
        <p:spPr>
          <a:xfrm>
            <a:off x="8547167" y="4125660"/>
            <a:ext cx="3553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Moving object: </a:t>
            </a:r>
            <a:r>
              <a:rPr lang="en-US" b="1" dirty="0"/>
              <a:t>Proposed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3B591E-6A6C-4A90-98F5-BCE47CF6A888}"/>
              </a:ext>
            </a:extLst>
          </p:cNvPr>
          <p:cNvSpPr txBox="1"/>
          <p:nvPr/>
        </p:nvSpPr>
        <p:spPr>
          <a:xfrm>
            <a:off x="8547167" y="4778297"/>
            <a:ext cx="3553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objects worker are using in each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Provide feedback </a:t>
            </a:r>
            <a:r>
              <a:rPr lang="en-US" dirty="0"/>
              <a:t>if worker using wrong tool/part</a:t>
            </a:r>
          </a:p>
        </p:txBody>
      </p:sp>
    </p:spTree>
    <p:extLst>
      <p:ext uri="{BB962C8B-B14F-4D97-AF65-F5344CB8AC3E}">
        <p14:creationId xmlns:p14="http://schemas.microsoft.com/office/powerpoint/2010/main" val="64663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13818-86EF-4329-B1F9-230F1C563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330"/>
            <a:ext cx="10515600" cy="4996233"/>
          </a:xfrm>
        </p:spPr>
        <p:txBody>
          <a:bodyPr/>
          <a:lstStyle/>
          <a:p>
            <a:r>
              <a:rPr lang="en-US" dirty="0"/>
              <a:t>Method: #1 (frame to frame)</a:t>
            </a:r>
          </a:p>
          <a:p>
            <a:pPr lvl="1"/>
            <a:r>
              <a:rPr lang="en-US" dirty="0"/>
              <a:t>Measure Euclidean distance of detected objects over successive frames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95892-2862-4F04-863A-2D48B14EA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835"/>
          <a:stretch/>
        </p:blipFill>
        <p:spPr>
          <a:xfrm>
            <a:off x="1956072" y="1595437"/>
            <a:ext cx="2927374" cy="3431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E24D73-95AC-4473-8F1F-1B07BDBF9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6425" y="1595437"/>
            <a:ext cx="2927375" cy="34463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7D01500-6DCB-444F-8408-C7644F86161E}"/>
              </a:ext>
            </a:extLst>
          </p:cNvPr>
          <p:cNvSpPr/>
          <p:nvPr/>
        </p:nvSpPr>
        <p:spPr>
          <a:xfrm>
            <a:off x="1956072" y="3778257"/>
            <a:ext cx="707642" cy="11807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7959A60-B9D1-4BD9-BAE3-C0810A6A9915}"/>
              </a:ext>
            </a:extLst>
          </p:cNvPr>
          <p:cNvSpPr/>
          <p:nvPr/>
        </p:nvSpPr>
        <p:spPr>
          <a:xfrm>
            <a:off x="2238871" y="4297600"/>
            <a:ext cx="142044" cy="1420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C72528-135D-4E10-95B4-FBF82D093F23}"/>
              </a:ext>
            </a:extLst>
          </p:cNvPr>
          <p:cNvSpPr txBox="1"/>
          <p:nvPr/>
        </p:nvSpPr>
        <p:spPr>
          <a:xfrm>
            <a:off x="146568" y="3753345"/>
            <a:ext cx="131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X-controller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86BD55-9B59-46E0-B5E0-66881FCC5C73}"/>
                  </a:ext>
                </a:extLst>
              </p:cNvPr>
              <p:cNvSpPr txBox="1"/>
              <p:nvPr/>
            </p:nvSpPr>
            <p:spPr>
              <a:xfrm>
                <a:off x="369922" y="4548506"/>
                <a:ext cx="8658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886BD55-9B59-46E0-B5E0-66881FCC5C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922" y="4548506"/>
                <a:ext cx="865899" cy="369332"/>
              </a:xfrm>
              <a:prstGeom prst="rect">
                <a:avLst/>
              </a:prstGeom>
              <a:blipFill>
                <a:blip r:embed="rId4"/>
                <a:stretch>
                  <a:fillRect l="-2113" r="-7042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6FB5A56A-6258-4498-8986-C0C01828D748}"/>
              </a:ext>
            </a:extLst>
          </p:cNvPr>
          <p:cNvSpPr/>
          <p:nvPr/>
        </p:nvSpPr>
        <p:spPr>
          <a:xfrm>
            <a:off x="9361529" y="2448086"/>
            <a:ext cx="741672" cy="10815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D48C2B-1D3C-48DC-AD9F-6022B7B61121}"/>
              </a:ext>
            </a:extLst>
          </p:cNvPr>
          <p:cNvSpPr/>
          <p:nvPr/>
        </p:nvSpPr>
        <p:spPr>
          <a:xfrm>
            <a:off x="9661343" y="2917862"/>
            <a:ext cx="142044" cy="1420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BB3BC4-A604-4013-B7B3-5261B4A0043E}"/>
              </a:ext>
            </a:extLst>
          </p:cNvPr>
          <p:cNvSpPr txBox="1"/>
          <p:nvPr/>
        </p:nvSpPr>
        <p:spPr>
          <a:xfrm>
            <a:off x="7052585" y="2263420"/>
            <a:ext cx="131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X-controller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F6CA61B-0274-42F2-A2F4-604A450EB808}"/>
                  </a:ext>
                </a:extLst>
              </p:cNvPr>
              <p:cNvSpPr txBox="1"/>
              <p:nvPr/>
            </p:nvSpPr>
            <p:spPr>
              <a:xfrm>
                <a:off x="7275939" y="3133930"/>
                <a:ext cx="8658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F6CA61B-0274-42F2-A2F4-604A450EB8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5939" y="3133930"/>
                <a:ext cx="865899" cy="369332"/>
              </a:xfrm>
              <a:prstGeom prst="rect">
                <a:avLst/>
              </a:prstGeom>
              <a:blipFill>
                <a:blip r:embed="rId5"/>
                <a:stretch>
                  <a:fillRect l="-2113" r="-8451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0A14E69-3807-4819-ADDB-FF32CDF3323D}"/>
              </a:ext>
            </a:extLst>
          </p:cNvPr>
          <p:cNvCxnSpPr>
            <a:cxnSpLocks/>
          </p:cNvCxnSpPr>
          <p:nvPr/>
        </p:nvCxnSpPr>
        <p:spPr>
          <a:xfrm>
            <a:off x="1319963" y="4373062"/>
            <a:ext cx="8595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858740D-5B25-449A-8C05-A72370BA3D8C}"/>
              </a:ext>
            </a:extLst>
          </p:cNvPr>
          <p:cNvCxnSpPr>
            <a:cxnSpLocks/>
          </p:cNvCxnSpPr>
          <p:nvPr/>
        </p:nvCxnSpPr>
        <p:spPr>
          <a:xfrm>
            <a:off x="1379277" y="3962923"/>
            <a:ext cx="57679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91CB57C-F7F5-4D65-B8A5-993835379696}"/>
              </a:ext>
            </a:extLst>
          </p:cNvPr>
          <p:cNvSpPr txBox="1"/>
          <p:nvPr/>
        </p:nvSpPr>
        <p:spPr>
          <a:xfrm>
            <a:off x="146568" y="4086841"/>
            <a:ext cx="1312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 coordinate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9C5F14-0C2D-4248-A421-7D79AC4D0A89}"/>
              </a:ext>
            </a:extLst>
          </p:cNvPr>
          <p:cNvSpPr txBox="1"/>
          <p:nvPr/>
        </p:nvSpPr>
        <p:spPr>
          <a:xfrm>
            <a:off x="7102966" y="2648858"/>
            <a:ext cx="1211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 coordinate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8D620B-652C-4683-AE25-8698D2D03012}"/>
                  </a:ext>
                </a:extLst>
              </p:cNvPr>
              <p:cNvSpPr txBox="1"/>
              <p:nvPr/>
            </p:nvSpPr>
            <p:spPr>
              <a:xfrm>
                <a:off x="2660491" y="5041755"/>
                <a:ext cx="16100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Frame index: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8D620B-652C-4683-AE25-8698D2D030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0491" y="5041755"/>
                <a:ext cx="1610081" cy="369332"/>
              </a:xfrm>
              <a:prstGeom prst="rect">
                <a:avLst/>
              </a:prstGeom>
              <a:blipFill>
                <a:blip r:embed="rId6"/>
                <a:stretch>
                  <a:fillRect l="-3019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6B665AC-CF8C-4056-AFBF-47B82582A583}"/>
                  </a:ext>
                </a:extLst>
              </p:cNvPr>
              <p:cNvSpPr txBox="1"/>
              <p:nvPr/>
            </p:nvSpPr>
            <p:spPr>
              <a:xfrm>
                <a:off x="9085071" y="5041755"/>
                <a:ext cx="19229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Frame index: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6B665AC-CF8C-4056-AFBF-47B82582A5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85071" y="5041755"/>
                <a:ext cx="1922913" cy="369332"/>
              </a:xfrm>
              <a:prstGeom prst="rect">
                <a:avLst/>
              </a:prstGeom>
              <a:blipFill>
                <a:blip r:embed="rId7"/>
                <a:stretch>
                  <a:fillRect l="-2532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A6FCF1-B26E-4266-B53A-A6B198FD34D9}"/>
                  </a:ext>
                </a:extLst>
              </p:cNvPr>
              <p:cNvSpPr txBox="1"/>
              <p:nvPr/>
            </p:nvSpPr>
            <p:spPr>
              <a:xfrm>
                <a:off x="2238871" y="5894723"/>
                <a:ext cx="7145283" cy="469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𝑖𝑠𝑝𝑙𝑎𝑐𝑒𝑚𝑒𝑛𝑡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𝑐𝑜𝑛𝑡𝑟𝑜𝑙𝑙𝑒𝑟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+1)</m:t>
                          </m:r>
                        </m:sub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𝑐𝑜𝑛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.</m:t>
                          </m:r>
                        </m:sup>
                      </m:sSubSup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A6FCF1-B26E-4266-B53A-A6B198FD34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871" y="5894723"/>
                <a:ext cx="7145283" cy="469167"/>
              </a:xfrm>
              <a:prstGeom prst="rect">
                <a:avLst/>
              </a:prstGeom>
              <a:blipFill>
                <a:blip r:embed="rId8"/>
                <a:stretch>
                  <a:fillRect b="-6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8C16D5A-D0FF-4A48-A7FF-067C2A2395CF}"/>
              </a:ext>
            </a:extLst>
          </p:cNvPr>
          <p:cNvCxnSpPr>
            <a:cxnSpLocks/>
          </p:cNvCxnSpPr>
          <p:nvPr/>
        </p:nvCxnSpPr>
        <p:spPr>
          <a:xfrm>
            <a:off x="5173389" y="3962923"/>
            <a:ext cx="2968449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3F56062-1E6E-48FF-A352-4F0BA97F228A}"/>
              </a:ext>
            </a:extLst>
          </p:cNvPr>
          <p:cNvCxnSpPr>
            <a:cxnSpLocks/>
          </p:cNvCxnSpPr>
          <p:nvPr/>
        </p:nvCxnSpPr>
        <p:spPr>
          <a:xfrm flipV="1">
            <a:off x="8252669" y="2492476"/>
            <a:ext cx="104671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7ACC56-F3E1-419D-9546-91C577CC2A55}"/>
              </a:ext>
            </a:extLst>
          </p:cNvPr>
          <p:cNvCxnSpPr>
            <a:cxnSpLocks/>
          </p:cNvCxnSpPr>
          <p:nvPr/>
        </p:nvCxnSpPr>
        <p:spPr>
          <a:xfrm flipV="1">
            <a:off x="8252669" y="3059906"/>
            <a:ext cx="104671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057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Diamond 3">
                <a:extLst>
                  <a:ext uri="{FF2B5EF4-FFF2-40B4-BE49-F238E27FC236}">
                    <a16:creationId xmlns:a16="http://schemas.microsoft.com/office/drawing/2014/main" id="{2C2BCECC-2C26-412C-941A-3D9561391AEF}"/>
                  </a:ext>
                </a:extLst>
              </p:cNvPr>
              <p:cNvSpPr/>
              <p:nvPr/>
            </p:nvSpPr>
            <p:spPr>
              <a:xfrm>
                <a:off x="5166804" y="1624615"/>
                <a:ext cx="2485748" cy="2008571"/>
              </a:xfrm>
              <a:prstGeom prst="diamond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+1)</m:t>
                        </m:r>
                      </m:sub>
                      <m:sup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𝑜𝑏𝑗𝑒𝑐𝑡</m:t>
                        </m:r>
                      </m:sup>
                    </m:sSubSup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threshold</a:t>
                </a:r>
              </a:p>
            </p:txBody>
          </p:sp>
        </mc:Choice>
        <mc:Fallback>
          <p:sp>
            <p:nvSpPr>
              <p:cNvPr id="4" name="Diamond 3">
                <a:extLst>
                  <a:ext uri="{FF2B5EF4-FFF2-40B4-BE49-F238E27FC236}">
                    <a16:creationId xmlns:a16="http://schemas.microsoft.com/office/drawing/2014/main" id="{2C2BCECC-2C26-412C-941A-3D9561391A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6804" y="1624615"/>
                <a:ext cx="2485748" cy="2008571"/>
              </a:xfrm>
              <a:prstGeom prst="diamond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0B948E2-E23B-4130-A3B3-EFC21F201A89}"/>
              </a:ext>
            </a:extLst>
          </p:cNvPr>
          <p:cNvCxnSpPr>
            <a:stCxn id="4" idx="3"/>
          </p:cNvCxnSpPr>
          <p:nvPr/>
        </p:nvCxnSpPr>
        <p:spPr>
          <a:xfrm flipV="1">
            <a:off x="7652552" y="1491448"/>
            <a:ext cx="1463040" cy="11374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AE9972EC-F932-4A0F-9F1B-CBDFC45F37B5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7652552" y="2628901"/>
            <a:ext cx="1463040" cy="11338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9DC23C9-9A54-4B1A-818B-AFC74A6F99BB}"/>
              </a:ext>
            </a:extLst>
          </p:cNvPr>
          <p:cNvSpPr txBox="1"/>
          <p:nvPr/>
        </p:nvSpPr>
        <p:spPr>
          <a:xfrm>
            <a:off x="8540640" y="1184260"/>
            <a:ext cx="5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CA7AC6-3620-4B23-8C08-224E04D9550E}"/>
              </a:ext>
            </a:extLst>
          </p:cNvPr>
          <p:cNvSpPr txBox="1"/>
          <p:nvPr/>
        </p:nvSpPr>
        <p:spPr>
          <a:xfrm>
            <a:off x="8540640" y="3704210"/>
            <a:ext cx="5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7FBD2B-2FC0-4567-9893-61558BB14CEA}"/>
              </a:ext>
            </a:extLst>
          </p:cNvPr>
          <p:cNvSpPr txBox="1"/>
          <p:nvPr/>
        </p:nvSpPr>
        <p:spPr>
          <a:xfrm>
            <a:off x="9115592" y="1306782"/>
            <a:ext cx="2318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Movement detected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8CDF14-B624-46B2-872F-6322E2D5F158}"/>
              </a:ext>
            </a:extLst>
          </p:cNvPr>
          <p:cNvSpPr txBox="1"/>
          <p:nvPr/>
        </p:nvSpPr>
        <p:spPr>
          <a:xfrm>
            <a:off x="9048984" y="3581688"/>
            <a:ext cx="290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Movement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detected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2125F4D-DC84-41A4-98EF-3EB54FF78443}"/>
                  </a:ext>
                </a:extLst>
              </p:cNvPr>
              <p:cNvSpPr txBox="1"/>
              <p:nvPr/>
            </p:nvSpPr>
            <p:spPr>
              <a:xfrm>
                <a:off x="692458" y="2254022"/>
                <a:ext cx="4118316" cy="749757"/>
              </a:xfrm>
              <a:prstGeom prst="rect">
                <a:avLst/>
              </a:prstGeom>
              <a:noFill/>
              <a:ln w="6350">
                <a:solidFill>
                  <a:schemeClr val="accent5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𝐷𝑖𝑠𝑝𝑙𝑎𝑐𝑒𝑚𝑒𝑛𝑡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𝑜𝑏𝑗𝑒𝑐𝑡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𝑏𝑒𝑡𝑤𝑒𝑒𝑛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𝑓𝑟𝑎𝑚𝑒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+1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+1)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𝑜𝑏𝑗𝑒𝑐𝑡</m:t>
                        </m:r>
                      </m:sup>
                    </m:sSubSup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2125F4D-DC84-41A4-98EF-3EB54FF784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8" y="2254022"/>
                <a:ext cx="4118316" cy="749757"/>
              </a:xfrm>
              <a:prstGeom prst="rect">
                <a:avLst/>
              </a:prstGeom>
              <a:blipFill>
                <a:blip r:embed="rId3"/>
                <a:stretch>
                  <a:fillRect b="-3226"/>
                </a:stretch>
              </a:blipFill>
              <a:ln w="6350"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EAC888F-3E12-441E-88C5-8E9E22200EC5}"/>
              </a:ext>
            </a:extLst>
          </p:cNvPr>
          <p:cNvCxnSpPr>
            <a:cxnSpLocks/>
            <a:stCxn id="25" idx="3"/>
            <a:endCxn id="4" idx="1"/>
          </p:cNvCxnSpPr>
          <p:nvPr/>
        </p:nvCxnSpPr>
        <p:spPr>
          <a:xfrm>
            <a:off x="4810774" y="2628901"/>
            <a:ext cx="3560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6E7E9D0-1790-4C10-8BAE-C87E6BFA77C8}"/>
                  </a:ext>
                </a:extLst>
              </p:cNvPr>
              <p:cNvSpPr txBox="1"/>
              <p:nvPr/>
            </p:nvSpPr>
            <p:spPr>
              <a:xfrm>
                <a:off x="1525346" y="4805130"/>
                <a:ext cx="7884983" cy="1314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Threshold displacement is calculated from training input video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Moving objects are known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For each moving object, compute the number of frames , 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h𝑟𝑒𝑠h𝑜𝑙𝑑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Sup>
                          <m:sSub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+1)</m:t>
                            </m:r>
                          </m:sub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𝑜𝑏𝑗𝑒𝑐𝑡</m:t>
                            </m:r>
                          </m:sup>
                        </m:sSubSup>
                      </m:e>
                    </m:nary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6E7E9D0-1790-4C10-8BAE-C87E6BFA7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5346" y="4805130"/>
                <a:ext cx="7884983" cy="1314462"/>
              </a:xfrm>
              <a:prstGeom prst="rect">
                <a:avLst/>
              </a:prstGeom>
              <a:blipFill>
                <a:blip r:embed="rId4"/>
                <a:stretch>
                  <a:fillRect l="-464" t="-2778" b="-47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itle 1">
            <a:extLst>
              <a:ext uri="{FF2B5EF4-FFF2-40B4-BE49-F238E27FC236}">
                <a16:creationId xmlns:a16="http://schemas.microsoft.com/office/drawing/2014/main" id="{92399F6A-3093-417C-A45C-C6A5D297355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71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/>
            </a:lvl1pPr>
            <a:lvl2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Movement Detection Algorithm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2B151A-1CF2-4D2A-BDAD-7A64FEF7BCE5}"/>
              </a:ext>
            </a:extLst>
          </p:cNvPr>
          <p:cNvSpPr txBox="1"/>
          <p:nvPr/>
        </p:nvSpPr>
        <p:spPr>
          <a:xfrm>
            <a:off x="692458" y="1357264"/>
            <a:ext cx="110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Testing: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EC4D81-3EB6-4EDE-A501-8BB3CB707694}"/>
              </a:ext>
            </a:extLst>
          </p:cNvPr>
          <p:cNvSpPr txBox="1"/>
          <p:nvPr/>
        </p:nvSpPr>
        <p:spPr>
          <a:xfrm>
            <a:off x="838200" y="4377151"/>
            <a:ext cx="110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Training:</a:t>
            </a:r>
          </a:p>
        </p:txBody>
      </p:sp>
    </p:spTree>
    <p:extLst>
      <p:ext uri="{BB962C8B-B14F-4D97-AF65-F5344CB8AC3E}">
        <p14:creationId xmlns:p14="http://schemas.microsoft.com/office/powerpoint/2010/main" val="1232086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313818-86EF-4329-B1F9-230F1C563C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5107" y="266330"/>
                <a:ext cx="11646651" cy="4996233"/>
              </a:xfrm>
            </p:spPr>
            <p:txBody>
              <a:bodyPr/>
              <a:lstStyle/>
              <a:p>
                <a:r>
                  <a:rPr lang="en-US" dirty="0"/>
                  <a:t>Method: #2 (Temporal window)</a:t>
                </a:r>
              </a:p>
              <a:p>
                <a:pPr lvl="1"/>
                <a:r>
                  <a:rPr lang="en-US" dirty="0"/>
                  <a:t>Cumulative sum of Euclidean distances of detected objects over past few frames</a:t>
                </a:r>
              </a:p>
              <a:p>
                <a:pPr lvl="1"/>
                <a:r>
                  <a:rPr lang="en-US" dirty="0"/>
                  <a:t>Temporal window length,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/>
                  <a:t> determines the number of past frames</a:t>
                </a:r>
              </a:p>
              <a:p>
                <a:pPr lvl="1"/>
                <a:r>
                  <a:rPr lang="en-US" b="0" dirty="0"/>
                  <a:t>For instance,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dirty="0"/>
                  <a:t> means past 2 frames are considered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313818-86EF-4329-B1F9-230F1C563C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5107" y="266330"/>
                <a:ext cx="11646651" cy="4996233"/>
              </a:xfrm>
              <a:blipFill>
                <a:blip r:embed="rId2"/>
                <a:stretch>
                  <a:fillRect l="-942" t="-20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Diamond 24">
                <a:extLst>
                  <a:ext uri="{FF2B5EF4-FFF2-40B4-BE49-F238E27FC236}">
                    <a16:creationId xmlns:a16="http://schemas.microsoft.com/office/drawing/2014/main" id="{E9B84887-C11B-4FB5-BB22-690F6B2863FC}"/>
                  </a:ext>
                </a:extLst>
              </p:cNvPr>
              <p:cNvSpPr/>
              <p:nvPr/>
            </p:nvSpPr>
            <p:spPr>
              <a:xfrm>
                <a:off x="4890939" y="2451528"/>
                <a:ext cx="2667765" cy="2008571"/>
              </a:xfrm>
              <a:prstGeom prst="diamond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>
                        <m:r>
                          <a:rPr lang="en-US" b="0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𝑜𝑏𝑗𝑒𝑐𝑡</m:t>
                        </m:r>
                      </m:sup>
                    </m:sSubSup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threshold*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25" name="Diamond 24">
                <a:extLst>
                  <a:ext uri="{FF2B5EF4-FFF2-40B4-BE49-F238E27FC236}">
                    <a16:creationId xmlns:a16="http://schemas.microsoft.com/office/drawing/2014/main" id="{E9B84887-C11B-4FB5-BB22-690F6B2863F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0939" y="2451528"/>
                <a:ext cx="2667765" cy="2008571"/>
              </a:xfrm>
              <a:prstGeom prst="diamond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4B1E4040-4A5D-4B3A-A726-517DACBAA806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7558704" y="2318362"/>
            <a:ext cx="1344014" cy="11374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140E7751-CABA-4784-9FB6-08B204616273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558704" y="3455814"/>
            <a:ext cx="1360922" cy="11338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5C946A5-4402-44AB-ABA2-8C889A1E219D}"/>
              </a:ext>
            </a:extLst>
          </p:cNvPr>
          <p:cNvSpPr txBox="1"/>
          <p:nvPr/>
        </p:nvSpPr>
        <p:spPr>
          <a:xfrm>
            <a:off x="8331383" y="2020107"/>
            <a:ext cx="5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6F3DD0-06AF-4D31-8B59-74100236E5B8}"/>
              </a:ext>
            </a:extLst>
          </p:cNvPr>
          <p:cNvSpPr txBox="1"/>
          <p:nvPr/>
        </p:nvSpPr>
        <p:spPr>
          <a:xfrm>
            <a:off x="8331383" y="4518593"/>
            <a:ext cx="5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F90E0E-2EB8-4A3A-858D-C587BCA7E05C}"/>
              </a:ext>
            </a:extLst>
          </p:cNvPr>
          <p:cNvSpPr txBox="1"/>
          <p:nvPr/>
        </p:nvSpPr>
        <p:spPr>
          <a:xfrm>
            <a:off x="8986234" y="2133695"/>
            <a:ext cx="2318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Movement detected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00E722-D329-4263-84E8-758E5220C55B}"/>
              </a:ext>
            </a:extLst>
          </p:cNvPr>
          <p:cNvSpPr txBox="1"/>
          <p:nvPr/>
        </p:nvSpPr>
        <p:spPr>
          <a:xfrm>
            <a:off x="8919626" y="4408601"/>
            <a:ext cx="290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Movement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detected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F0C92B9-A04D-4874-BD4E-262A68B9649A}"/>
                  </a:ext>
                </a:extLst>
              </p:cNvPr>
              <p:cNvSpPr txBox="1"/>
              <p:nvPr/>
            </p:nvSpPr>
            <p:spPr>
              <a:xfrm>
                <a:off x="358256" y="3080935"/>
                <a:ext cx="4118316" cy="749757"/>
              </a:xfrm>
              <a:prstGeom prst="rect">
                <a:avLst/>
              </a:prstGeom>
              <a:noFill/>
              <a:ln w="6350">
                <a:solidFill>
                  <a:schemeClr val="accent5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𝐶𝑢𝑚𝑢𝑙𝑎𝑡𝑖𝑣𝑒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𝑑𝑖𝑠𝑝𝑙𝑎𝑐𝑒𝑚𝑒𝑛𝑡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𝑜𝑏𝑗𝑒𝑐𝑡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𝑝𝑎𝑠𝑡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𝑓𝑟𝑎𝑚𝑒𝑠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𝑜𝑏𝑗𝑒𝑐𝑡</m:t>
                          </m:r>
                        </m:sup>
                      </m:sSubSup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F0C92B9-A04D-4874-BD4E-262A68B964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256" y="3080935"/>
                <a:ext cx="4118316" cy="749757"/>
              </a:xfrm>
              <a:prstGeom prst="rect">
                <a:avLst/>
              </a:prstGeom>
              <a:blipFill>
                <a:blip r:embed="rId4"/>
                <a:stretch>
                  <a:fillRect b="-3226"/>
                </a:stretch>
              </a:blipFill>
              <a:ln w="6350"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7A8201E-6A2C-4D4B-A059-AB9A8A42DC5D}"/>
              </a:ext>
            </a:extLst>
          </p:cNvPr>
          <p:cNvCxnSpPr>
            <a:cxnSpLocks/>
            <a:stCxn id="34" idx="3"/>
            <a:endCxn id="25" idx="1"/>
          </p:cNvCxnSpPr>
          <p:nvPr/>
        </p:nvCxnSpPr>
        <p:spPr>
          <a:xfrm>
            <a:off x="4476572" y="3455814"/>
            <a:ext cx="414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D44F271-6511-4563-899B-3982AEF26188}"/>
                  </a:ext>
                </a:extLst>
              </p:cNvPr>
              <p:cNvSpPr txBox="1"/>
              <p:nvPr/>
            </p:nvSpPr>
            <p:spPr>
              <a:xfrm>
                <a:off x="1837676" y="5193614"/>
                <a:ext cx="7884983" cy="1314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Threshold displacement is calculated from training input video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Moving objects are known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For each moving object, compute the number of frames , 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h𝑟𝑒𝑠h𝑜𝑙𝑑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Sup>
                          <m:sSub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+1)</m:t>
                            </m:r>
                          </m:sub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𝑜𝑏𝑗𝑒𝑐𝑡</m:t>
                            </m:r>
                          </m:sup>
                        </m:sSubSup>
                      </m:e>
                    </m:nary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D44F271-6511-4563-899B-3982AEF261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7676" y="5193614"/>
                <a:ext cx="7884983" cy="1314462"/>
              </a:xfrm>
              <a:prstGeom prst="rect">
                <a:avLst/>
              </a:prstGeom>
              <a:blipFill>
                <a:blip r:embed="rId5"/>
                <a:stretch>
                  <a:fillRect l="-464" t="-3241" b="-47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EB4C5BE5-1451-4016-A2B7-486F99155E7E}"/>
              </a:ext>
            </a:extLst>
          </p:cNvPr>
          <p:cNvSpPr txBox="1"/>
          <p:nvPr/>
        </p:nvSpPr>
        <p:spPr>
          <a:xfrm>
            <a:off x="563100" y="2184177"/>
            <a:ext cx="110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Testing: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4EFC3BE-EC10-4556-A21E-CE519AE22B78}"/>
              </a:ext>
            </a:extLst>
          </p:cNvPr>
          <p:cNvSpPr txBox="1"/>
          <p:nvPr/>
        </p:nvSpPr>
        <p:spPr>
          <a:xfrm>
            <a:off x="563099" y="4769232"/>
            <a:ext cx="110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Training:</a:t>
            </a:r>
          </a:p>
        </p:txBody>
      </p:sp>
    </p:spTree>
    <p:extLst>
      <p:ext uri="{BB962C8B-B14F-4D97-AF65-F5344CB8AC3E}">
        <p14:creationId xmlns:p14="http://schemas.microsoft.com/office/powerpoint/2010/main" val="1964306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BFBE-7EB8-4F2B-A40A-1DFC11C7B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286" y="1252894"/>
            <a:ext cx="4936728" cy="522642"/>
          </a:xfrm>
        </p:spPr>
        <p:txBody>
          <a:bodyPr>
            <a:noAutofit/>
          </a:bodyPr>
          <a:lstStyle/>
          <a:p>
            <a:r>
              <a:rPr lang="en-US" sz="3200" dirty="0"/>
              <a:t>Temporal Window (2 frames)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5AE0C2-DD06-476B-83DF-EEA9370357C0}"/>
              </a:ext>
            </a:extLst>
          </p:cNvPr>
          <p:cNvSpPr txBox="1">
            <a:spLocks/>
          </p:cNvSpPr>
          <p:nvPr/>
        </p:nvSpPr>
        <p:spPr>
          <a:xfrm>
            <a:off x="1241350" y="1252894"/>
            <a:ext cx="3349927" cy="5226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Frame to frame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7DE1AD-7143-442D-8BDF-E14C9359E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39" y="1978860"/>
            <a:ext cx="3422488" cy="367951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04BCA15-1DED-4B03-B100-C4C4D00762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712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Comparison between two methods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17AF7F-C818-42A6-AA5E-7C8DA63C2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915" y="1978860"/>
            <a:ext cx="4304885" cy="3679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A22287-73E0-4066-BF2C-1BEA48C96E76}"/>
              </a:ext>
            </a:extLst>
          </p:cNvPr>
          <p:cNvSpPr txBox="1"/>
          <p:nvPr/>
        </p:nvSpPr>
        <p:spPr>
          <a:xfrm>
            <a:off x="1757779" y="6123543"/>
            <a:ext cx="2317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Threshold distance=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BBA97-939A-4B26-8791-8356AEB7E892}"/>
              </a:ext>
            </a:extLst>
          </p:cNvPr>
          <p:cNvSpPr txBox="1"/>
          <p:nvPr/>
        </p:nvSpPr>
        <p:spPr>
          <a:xfrm>
            <a:off x="7774062" y="6123543"/>
            <a:ext cx="288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Threshold distance= 3*2 =6</a:t>
            </a:r>
          </a:p>
        </p:txBody>
      </p:sp>
    </p:spTree>
    <p:extLst>
      <p:ext uri="{BB962C8B-B14F-4D97-AF65-F5344CB8AC3E}">
        <p14:creationId xmlns:p14="http://schemas.microsoft.com/office/powerpoint/2010/main" val="1630788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BFBE-7EB8-4F2B-A40A-1DFC11C7B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4997" y="1199627"/>
            <a:ext cx="4479524" cy="522642"/>
          </a:xfrm>
        </p:spPr>
        <p:txBody>
          <a:bodyPr>
            <a:noAutofit/>
          </a:bodyPr>
          <a:lstStyle/>
          <a:p>
            <a:r>
              <a:rPr lang="en-US" sz="3200" dirty="0"/>
              <a:t>Sliding Window (2 frames)</a:t>
            </a:r>
          </a:p>
        </p:txBody>
      </p:sp>
      <p:pic>
        <p:nvPicPr>
          <p:cNvPr id="4" name="output_new_sld">
            <a:hlinkClick r:id="" action="ppaction://media"/>
            <a:extLst>
              <a:ext uri="{FF2B5EF4-FFF2-40B4-BE49-F238E27FC236}">
                <a16:creationId xmlns:a16="http://schemas.microsoft.com/office/drawing/2014/main" id="{546C611D-06AC-4F4A-A725-D12D4ED1DE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89231" y="1853696"/>
            <a:ext cx="4200428" cy="3150034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C5AE0C2-DD06-476B-83DF-EEA9370357C0}"/>
              </a:ext>
            </a:extLst>
          </p:cNvPr>
          <p:cNvSpPr txBox="1">
            <a:spLocks/>
          </p:cNvSpPr>
          <p:nvPr/>
        </p:nvSpPr>
        <p:spPr>
          <a:xfrm>
            <a:off x="821233" y="1199627"/>
            <a:ext cx="5117928" cy="5226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Frame to frame displacement</a:t>
            </a:r>
          </a:p>
        </p:txBody>
      </p:sp>
      <p:pic>
        <p:nvPicPr>
          <p:cNvPr id="6" name="output_new_1">
            <a:hlinkClick r:id="" action="ppaction://media"/>
            <a:extLst>
              <a:ext uri="{FF2B5EF4-FFF2-40B4-BE49-F238E27FC236}">
                <a16:creationId xmlns:a16="http://schemas.microsoft.com/office/drawing/2014/main" id="{4E7FB400-C844-4DC5-AF37-22243DE6C12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5178" y="1853983"/>
            <a:ext cx="4200428" cy="315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2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5136</TotalTime>
  <Words>291</Words>
  <Application>Microsoft Office PowerPoint</Application>
  <PresentationFormat>Widescreen</PresentationFormat>
  <Paragraphs>57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 Assisting Assembly Workers by Detecting Moving Objects</vt:lpstr>
      <vt:lpstr>Workflow</vt:lpstr>
      <vt:lpstr>PowerPoint Presentation</vt:lpstr>
      <vt:lpstr>PowerPoint Presentation</vt:lpstr>
      <vt:lpstr>PowerPoint Presentation</vt:lpstr>
      <vt:lpstr>Temporal Window (2 frames)</vt:lpstr>
      <vt:lpstr>Sliding Window (2 frames)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Al-Amin, Md (S&amp;T-Student)</dc:creator>
  <cp:lastModifiedBy>Al-Amin, Md (S&amp;T-Student)</cp:lastModifiedBy>
  <cp:revision>45</cp:revision>
  <dcterms:created xsi:type="dcterms:W3CDTF">2021-01-26T16:29:03Z</dcterms:created>
  <dcterms:modified xsi:type="dcterms:W3CDTF">2021-03-09T18:53:49Z</dcterms:modified>
</cp:coreProperties>
</file>

<file path=docProps/thumbnail.jpeg>
</file>